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44" r:id="rId2"/>
    <p:sldId id="384" r:id="rId3"/>
    <p:sldId id="345" r:id="rId4"/>
    <p:sldId id="387" r:id="rId5"/>
    <p:sldId id="423" r:id="rId6"/>
    <p:sldId id="389" r:id="rId7"/>
    <p:sldId id="424" r:id="rId8"/>
    <p:sldId id="391" r:id="rId9"/>
    <p:sldId id="385" r:id="rId10"/>
    <p:sldId id="383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/>
    <p:restoredTop sz="96327"/>
  </p:normalViewPr>
  <p:slideViewPr>
    <p:cSldViewPr snapToGrid="0">
      <p:cViewPr varScale="1">
        <p:scale>
          <a:sx n="67" d="100"/>
          <a:sy n="67" d="100"/>
        </p:scale>
        <p:origin x="20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cAllister" clId="Web-{B8BAA11B-E33B-4F70-A29F-248896C5E387}"/>
    <pc:docChg chg="modSld">
      <pc:chgData name="Katie McAllister" userId="" providerId="" clId="Web-{B8BAA11B-E33B-4F70-A29F-248896C5E387}" dt="2023-11-07T13:58:05.240" v="4" actId="20577"/>
      <pc:docMkLst>
        <pc:docMk/>
      </pc:docMkLst>
      <pc:sldChg chg="modSp">
        <pc:chgData name="Katie McAllister" userId="" providerId="" clId="Web-{B8BAA11B-E33B-4F70-A29F-248896C5E387}" dt="2023-11-07T13:58:05.240" v="4" actId="20577"/>
        <pc:sldMkLst>
          <pc:docMk/>
          <pc:sldMk cId="2947732852" sldId="351"/>
        </pc:sldMkLst>
        <pc:spChg chg="mod">
          <ac:chgData name="Katie McAllister" userId="" providerId="" clId="Web-{B8BAA11B-E33B-4F70-A29F-248896C5E387}" dt="2023-11-07T13:58:05.240" v="4" actId="20577"/>
          <ac:spMkLst>
            <pc:docMk/>
            <pc:sldMk cId="2947732852" sldId="351"/>
            <ac:spMk id="11" creationId="{00000000-0000-0000-0000-000000000000}"/>
          </ac:spMkLst>
        </pc:spChg>
      </pc:sldChg>
    </pc:docChg>
  </pc:docChgLst>
  <pc:docChgLst>
    <pc:chgData name="Noelle Chesser" clId="Web-{4160D2B9-56DD-46E8-805B-F8B9A52194B6}"/>
    <pc:docChg chg="modSld">
      <pc:chgData name="Noelle Chesser" userId="" providerId="" clId="Web-{4160D2B9-56DD-46E8-805B-F8B9A52194B6}" dt="2024-03-19T14:40:08.307" v="4" actId="14100"/>
      <pc:docMkLst>
        <pc:docMk/>
      </pc:docMkLst>
      <pc:sldChg chg="modSp">
        <pc:chgData name="Noelle Chesser" userId="" providerId="" clId="Web-{4160D2B9-56DD-46E8-805B-F8B9A52194B6}" dt="2024-03-19T14:40:08.307" v="4" actId="14100"/>
        <pc:sldMkLst>
          <pc:docMk/>
          <pc:sldMk cId="2947732852" sldId="351"/>
        </pc:sldMkLst>
        <pc:spChg chg="mod">
          <ac:chgData name="Noelle Chesser" userId="" providerId="" clId="Web-{4160D2B9-56DD-46E8-805B-F8B9A52194B6}" dt="2024-03-19T14:40:08.307" v="4" actId="14100"/>
          <ac:spMkLst>
            <pc:docMk/>
            <pc:sldMk cId="2947732852" sldId="351"/>
            <ac:spMk id="11" creationId="{00000000-0000-0000-0000-000000000000}"/>
          </ac:spMkLst>
        </pc:spChg>
      </pc:sldChg>
    </pc:docChg>
  </pc:docChgLst>
  <pc:docChgLst>
    <pc:chgData name="Noelle Chesser" clId="Web-{29F10CAB-E629-480A-8C39-AC0F38F08F0D}"/>
    <pc:docChg chg="modSld">
      <pc:chgData name="Noelle Chesser" userId="" providerId="" clId="Web-{29F10CAB-E629-480A-8C39-AC0F38F08F0D}" dt="2024-03-06T22:34:50.626" v="22"/>
      <pc:docMkLst>
        <pc:docMk/>
      </pc:docMkLst>
      <pc:sldChg chg="delSp modSp">
        <pc:chgData name="Noelle Chesser" userId="" providerId="" clId="Web-{29F10CAB-E629-480A-8C39-AC0F38F08F0D}" dt="2024-03-06T22:34:50.626" v="22"/>
        <pc:sldMkLst>
          <pc:docMk/>
          <pc:sldMk cId="163336299" sldId="353"/>
        </pc:sldMkLst>
        <pc:spChg chg="mod">
          <ac:chgData name="Noelle Chesser" userId="" providerId="" clId="Web-{29F10CAB-E629-480A-8C39-AC0F38F08F0D}" dt="2024-03-06T22:34:50.126" v="21" actId="20577"/>
          <ac:spMkLst>
            <pc:docMk/>
            <pc:sldMk cId="163336299" sldId="353"/>
            <ac:spMk id="18" creationId="{00000000-0000-0000-0000-000000000000}"/>
          </ac:spMkLst>
        </pc:spChg>
        <pc:picChg chg="del">
          <ac:chgData name="Noelle Chesser" userId="" providerId="" clId="Web-{29F10CAB-E629-480A-8C39-AC0F38F08F0D}" dt="2024-03-06T22:34:50.626" v="22"/>
          <ac:picMkLst>
            <pc:docMk/>
            <pc:sldMk cId="163336299" sldId="353"/>
            <ac:picMk id="13" creationId="{00000000-0000-0000-0000-000000000000}"/>
          </ac:picMkLst>
        </pc:picChg>
      </pc:sldChg>
      <pc:sldChg chg="modSp">
        <pc:chgData name="Noelle Chesser" userId="" providerId="" clId="Web-{29F10CAB-E629-480A-8C39-AC0F38F08F0D}" dt="2024-03-06T22:25:02.665" v="19" actId="20577"/>
        <pc:sldMkLst>
          <pc:docMk/>
          <pc:sldMk cId="438013203" sldId="391"/>
        </pc:sldMkLst>
        <pc:spChg chg="mod">
          <ac:chgData name="Noelle Chesser" userId="" providerId="" clId="Web-{29F10CAB-E629-480A-8C39-AC0F38F08F0D}" dt="2024-03-06T22:25:02.665" v="19" actId="20577"/>
          <ac:spMkLst>
            <pc:docMk/>
            <pc:sldMk cId="438013203" sldId="391"/>
            <ac:spMk id="14" creationId="{6978E4FA-8DEC-5631-3EA9-B089D3F23C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395C4-101D-5342-9EF9-50795B538F0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9F59-001B-F34A-A7FE-C3791933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speaker the 2 minute warning around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here, give the speaker the 5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Around here give the speaker the 2 minute warning.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BD011-68B1-1C4F-9AA0-96CAA3EDAD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A60-4D9E-EFDD-4F1F-3C95422B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E506C-7979-F994-7D22-DC4B25F06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32C0-CAFD-FBA9-32D9-CBC87144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288B-FFA9-DBE5-68A1-30881C08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22E8-E7ED-EF31-08B5-DBBA1E9D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A654-CFCA-E58E-2328-EEA80070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4C84D-00D9-FEA6-7DE8-801B38E4E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348EC-EE96-E886-9BBA-9DCC06CB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386E-1F42-6629-330A-F7B466C0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CC26-BA28-226A-9954-1DB1B06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25408-2BA8-A090-77AD-71447DFB2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F821F-F3D9-8879-A651-D1CC6190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7CF3-7E19-1890-E3FF-C1E1362F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47DD-C18E-325F-9050-EFB257D1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A19E-0E45-ADC0-6B51-F77E4565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9A6-F13D-F55D-50AC-C71533B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97C6-AA40-5DBA-3443-35D5ADE0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CD0E-FBD3-FE81-BAB7-D1EDCD32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1BA7-C34B-5BFF-4DBE-D3DA36A7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09C32-7834-6F81-6732-2FBFF6D1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9670-C87B-1E90-AE2E-44175C2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AAFB6-EAB8-B2EB-5D21-E9678888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E0B8-7775-B4C3-2375-CE511609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C639-4244-908B-9B73-0E406A21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9B7A-59EF-255C-1DD6-B756087A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FABD-2BB4-88DF-E1BB-61964C56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9340-FC9C-1908-4493-7BA5B72B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6073-C9A4-EE2E-E049-7A01CCBF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D2A8D-197A-AC1D-26FB-E91A27E6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53F4F-DE64-0D33-76DA-255A9497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10A0-C7E8-320A-FE36-B0E186DF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EF2B-1148-ECEE-5F76-CF008593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690FA-9AF8-3760-C338-7662D8E9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7E925-9FBB-2721-F552-88BC849C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30D8C-A71A-C5BF-1DB1-F04921B3C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4AD1-FCE2-3126-5E3B-355BD1DE7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90A05-D3D5-8C69-E027-788CBE17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04399-F477-1F0C-F764-8289B8F8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85E5A-FF34-27F6-4E1C-1303E511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6E40-33D5-FD66-B106-C077CEBC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EA61C-3AE1-5984-933D-456A804C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60C0F-273B-3470-ADB5-87C9D547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57BA9-FF6E-7B27-1858-CE4C3013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FA40-7E0C-2EF9-105A-5487C57A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16802-538F-B7A2-EFD3-36C3DC57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50AC1-AF4C-ED51-29BC-3341E9CB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7387-48D4-76EC-78F6-455CF30E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DBBB-871D-B39F-02D3-4E7D0D0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CF6B2-0F83-C23C-704E-D689CD176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C152-E34B-D0A1-D891-B6749727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A1C53-1839-A927-B1A8-C163D20D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6696D-3021-8055-89EF-6DF8104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CD31-4614-7F2F-6CC8-4712D7B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275F6-14D9-BE5A-F03E-1DF44F334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CD028-62F0-ADD6-DA49-B436C3E5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3D58-014F-E9BB-EF7E-B1F7293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F6E7-4B56-0435-B150-D9A20118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16BF7-DD3A-E3FD-1CB0-D7AA3E5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44CCB-4E39-F19E-7F29-5B7DB33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891BC-AB4B-F562-CC07-3F1EA566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6461-3E0B-997A-73DD-4EC24B3D0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F091-BEC0-AA41-AFB3-DD8E3B3E34D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2A57-3DBE-75CC-0F43-59DD89846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A1AE-99A7-53CD-040C-88AC2F6CD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0CE9-0BFF-D444-9901-9F77EAF37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14.png"/><Relationship Id="rId1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id.uark.edu/financial_aid_information/pathway-to-financial-aid-success/index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loans.gov/myDirectLoan/index.a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easurernet.uark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hips.uark.edu/current-students/index.php" TargetMode="External"/><Relationship Id="rId2" Type="http://schemas.openxmlformats.org/officeDocument/2006/relationships/hyperlink" Target="https://fafsa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891532"/>
            <a:ext cx="2333056" cy="56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DDCE7-B3CF-7CA8-F25A-2EB962C75616}"/>
              </a:ext>
            </a:extLst>
          </p:cNvPr>
          <p:cNvSpPr txBox="1"/>
          <p:nvPr/>
        </p:nvSpPr>
        <p:spPr>
          <a:xfrm>
            <a:off x="3046927" y="2190199"/>
            <a:ext cx="609814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MONEY MATTERS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 err="1">
                <a:solidFill>
                  <a:srgbClr val="9D2235"/>
                </a:solidFill>
                <a:latin typeface="Lato Bold"/>
              </a:rPr>
              <a:t>treasurernet.uark.edu</a:t>
            </a:r>
            <a:endParaRPr lang="en-US" sz="25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3688358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249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Collections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3rd Party Billing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380311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2000" dirty="0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2000" dirty="0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2000" u="sng" dirty="0" err="1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2000" dirty="0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54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211493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218067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5DF5D-5A96-A97A-AB72-AB7931CF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571" y="239154"/>
            <a:ext cx="7063069" cy="171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BF7F9-3361-B019-06EA-11941CDCA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463" y="1974620"/>
            <a:ext cx="4228789" cy="2778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70A14-EA1F-0F25-61F0-A652BAC7E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571" y="2129201"/>
            <a:ext cx="2470241" cy="3856600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2A2B32C3-6BD7-3062-6030-8304FCDCB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175" y="232524"/>
            <a:ext cx="2228843" cy="618504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A27D6F3A-D31F-0887-41E2-A7E560A6E3B6}"/>
              </a:ext>
            </a:extLst>
          </p:cNvPr>
          <p:cNvSpPr/>
          <p:nvPr/>
        </p:nvSpPr>
        <p:spPr>
          <a:xfrm rot="10800000">
            <a:off x="10555500" y="5853283"/>
            <a:ext cx="865035" cy="490728"/>
          </a:xfrm>
          <a:prstGeom prst="rightArrow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789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UACONNECT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E5D14-43FE-3346-C7BC-A630D301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6" y="1249714"/>
            <a:ext cx="5151041" cy="4358573"/>
          </a:xfrm>
          <a:prstGeom prst="rect">
            <a:avLst/>
          </a:prstGeom>
        </p:spPr>
      </p:pic>
      <p:grpSp>
        <p:nvGrpSpPr>
          <p:cNvPr id="20" name="Group 7">
            <a:extLst>
              <a:ext uri="{FF2B5EF4-FFF2-40B4-BE49-F238E27FC236}">
                <a16:creationId xmlns:a16="http://schemas.microsoft.com/office/drawing/2014/main" id="{FF07D3B0-DB02-6B53-F4E7-1E222A3CBDFF}"/>
              </a:ext>
            </a:extLst>
          </p:cNvPr>
          <p:cNvGrpSpPr/>
          <p:nvPr/>
        </p:nvGrpSpPr>
        <p:grpSpPr>
          <a:xfrm>
            <a:off x="6036233" y="1322482"/>
            <a:ext cx="2488632" cy="1517964"/>
            <a:chOff x="0" y="-38100"/>
            <a:chExt cx="876267" cy="850900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613E434-F3A4-AF4F-1CF9-FDCD74C7F530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NOTIFICATIONS</a:t>
              </a:r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15A0D677-EC8F-ACC6-D991-4FCD94BA03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5BF1EC95-F362-D860-9C24-B1E8CF0A6582}"/>
              </a:ext>
            </a:extLst>
          </p:cNvPr>
          <p:cNvGrpSpPr/>
          <p:nvPr/>
        </p:nvGrpSpPr>
        <p:grpSpPr>
          <a:xfrm>
            <a:off x="6040141" y="2682427"/>
            <a:ext cx="2488632" cy="1517964"/>
            <a:chOff x="0" y="-38100"/>
            <a:chExt cx="876267" cy="8509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F0E46D9-77A5-D17E-07DA-A2CE527EAE1B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TREASURER’S OFFICE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D6D0F684-EB58-221A-F9AF-DD927BBD284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5EC6B2F1-BC1D-A638-82B9-AAA90CA3FBC4}"/>
              </a:ext>
            </a:extLst>
          </p:cNvPr>
          <p:cNvGrpSpPr/>
          <p:nvPr/>
        </p:nvGrpSpPr>
        <p:grpSpPr>
          <a:xfrm>
            <a:off x="6036233" y="4055449"/>
            <a:ext cx="2488632" cy="1517964"/>
            <a:chOff x="0" y="-38100"/>
            <a:chExt cx="876267" cy="850900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F397C5E-D303-E4E2-65B0-F22C9942CE73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PROFILE</a:t>
              </a: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C12A1DA3-0530-CF99-B2D4-114C685B3A9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0CA53DB6-2FF2-DC52-DD98-15E626362CB4}"/>
              </a:ext>
            </a:extLst>
          </p:cNvPr>
          <p:cNvGrpSpPr/>
          <p:nvPr/>
        </p:nvGrpSpPr>
        <p:grpSpPr>
          <a:xfrm>
            <a:off x="8795029" y="1322482"/>
            <a:ext cx="2954375" cy="1517964"/>
            <a:chOff x="0" y="-38100"/>
            <a:chExt cx="876267" cy="850900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178912F-7C9A-F1E5-6662-C673E35099D1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 Do Lists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Holds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Activity Guides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Financial Agreement</a:t>
              </a: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4CC083B5-3924-EBDB-B219-BEEC64FA5F9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lang="en-US" sz="1200" dirty="0"/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CD9EA379-6C49-824F-928F-4F392811ACF4}"/>
              </a:ext>
            </a:extLst>
          </p:cNvPr>
          <p:cNvGrpSpPr/>
          <p:nvPr/>
        </p:nvGrpSpPr>
        <p:grpSpPr>
          <a:xfrm>
            <a:off x="8798937" y="2682427"/>
            <a:ext cx="2954375" cy="1517964"/>
            <a:chOff x="0" y="-38100"/>
            <a:chExt cx="876267" cy="85090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D39E78C-A2DE-0229-4A2C-B9B0107DAF6B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Account Balance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Summaries by Term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 a Payment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Payment Plans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Refunding Options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Payment Authorizations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CB1397F1-2D84-18A4-7956-4999CFF54EE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lang="en-US" sz="1200" dirty="0"/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3C312471-7E57-B7D5-65AF-0EE0185E2DC0}"/>
              </a:ext>
            </a:extLst>
          </p:cNvPr>
          <p:cNvGrpSpPr/>
          <p:nvPr/>
        </p:nvGrpSpPr>
        <p:grpSpPr>
          <a:xfrm>
            <a:off x="8795029" y="4055449"/>
            <a:ext cx="2954375" cy="1517964"/>
            <a:chOff x="0" y="-38100"/>
            <a:chExt cx="876267" cy="85090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9463531-D413-6327-3AFD-E593AA5528BF}"/>
                </a:ext>
              </a:extLst>
            </p:cNvPr>
            <p:cNvSpPr/>
            <p:nvPr/>
          </p:nvSpPr>
          <p:spPr>
            <a:xfrm>
              <a:off x="0" y="0"/>
              <a:ext cx="876267" cy="647444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Your Contact Information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FERPA 3</a:t>
              </a:r>
              <a:r>
                <a:rPr lang="en-US" sz="1200" b="1" baseline="30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rd</a:t>
              </a:r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Party Release</a:t>
              </a:r>
            </a:p>
            <a:p>
              <a:pPr algn="ctr"/>
              <a:r>
                <a:rPr lang="en-US" sz="1200" b="1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RazALERT</a:t>
              </a:r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Settings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Parent/Family Access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Emergency Contact</a:t>
              </a: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12891320-202B-E6E0-EAC8-BAC1579D74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lang="en-US" sz="1200" dirty="0"/>
            </a:p>
          </p:txBody>
        </p:sp>
      </p:grpSp>
      <p:sp>
        <p:nvSpPr>
          <p:cNvPr id="41" name="Right Arrow 40">
            <a:extLst>
              <a:ext uri="{FF2B5EF4-FFF2-40B4-BE49-F238E27FC236}">
                <a16:creationId xmlns:a16="http://schemas.microsoft.com/office/drawing/2014/main" id="{D40879E2-4C8A-C65B-50AD-E5F2A25B7C6B}"/>
              </a:ext>
            </a:extLst>
          </p:cNvPr>
          <p:cNvSpPr/>
          <p:nvPr/>
        </p:nvSpPr>
        <p:spPr>
          <a:xfrm>
            <a:off x="8416477" y="1898955"/>
            <a:ext cx="558800" cy="254000"/>
          </a:xfrm>
          <a:prstGeom prst="rightArrow">
            <a:avLst/>
          </a:prstGeom>
          <a:solidFill>
            <a:srgbClr val="2A52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D3842EB-99F1-FE3F-10BB-B6BA90CE24C0}"/>
              </a:ext>
            </a:extLst>
          </p:cNvPr>
          <p:cNvSpPr/>
          <p:nvPr/>
        </p:nvSpPr>
        <p:spPr>
          <a:xfrm>
            <a:off x="8416477" y="3221951"/>
            <a:ext cx="558800" cy="254000"/>
          </a:xfrm>
          <a:prstGeom prst="rightArrow">
            <a:avLst/>
          </a:prstGeom>
          <a:solidFill>
            <a:srgbClr val="2A52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8425B3D-4EC7-448F-7369-3F7A3780268F}"/>
              </a:ext>
            </a:extLst>
          </p:cNvPr>
          <p:cNvSpPr/>
          <p:nvPr/>
        </p:nvSpPr>
        <p:spPr>
          <a:xfrm>
            <a:off x="8416477" y="4652889"/>
            <a:ext cx="558800" cy="254000"/>
          </a:xfrm>
          <a:prstGeom prst="rightArrow">
            <a:avLst/>
          </a:prstGeom>
          <a:solidFill>
            <a:srgbClr val="2A52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777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218067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53103"/>
            <a:ext cx="4699000" cy="4658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5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500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UAConnect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Treasurer’s Office Tile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Refunding Options</a:t>
            </a:r>
          </a:p>
          <a:p>
            <a:pPr marL="431822" lvl="1" indent="-21591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up direct deposit into an existing 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8" y="813157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57132"/>
            <a:ext cx="1923673" cy="131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359AC98-E895-78AE-0B11-5949FE1F9BD5}"/>
              </a:ext>
            </a:extLst>
          </p:cNvPr>
          <p:cNvSpPr/>
          <p:nvPr/>
        </p:nvSpPr>
        <p:spPr>
          <a:xfrm>
            <a:off x="5745437" y="4560350"/>
            <a:ext cx="5062263" cy="1165285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500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881796" y="4635160"/>
            <a:ext cx="4770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20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treasurernet.uark.edu</a:t>
            </a:r>
            <a:r>
              <a:rPr lang="en-US" sz="2000" b="1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20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student_family</a:t>
            </a: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more information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7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218067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91912"/>
            <a:ext cx="567111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this calendar to be sure you understand the financial implications it could cause. </a:t>
            </a:r>
            <a:r>
              <a:rPr lang="en-US" sz="2500" dirty="0">
                <a:solidFill>
                  <a:srgbClr val="9D2235"/>
                </a:solidFill>
                <a:latin typeface="Lato Bold Bold"/>
              </a:rPr>
              <a:t>When in doubt, contact us!</a:t>
            </a:r>
            <a:endParaRPr lang="en-US" sz="2000" dirty="0">
              <a:solidFill>
                <a:srgbClr val="9D2235"/>
              </a:solidFill>
              <a:latin typeface="Lato Bold Bold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Fall 2024 calendar is available now.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5701" y="1925660"/>
            <a:ext cx="202298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66996" y="2041726"/>
            <a:ext cx="202384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44836" y="3812653"/>
            <a:ext cx="202384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  <p:extLst>
      <p:ext uri="{BB962C8B-B14F-4D97-AF65-F5344CB8AC3E}">
        <p14:creationId xmlns:p14="http://schemas.microsoft.com/office/powerpoint/2010/main" val="294773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170885"/>
            <a:ext cx="6092173" cy="413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REQUIRED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Financial Aid Agreement 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 Bold"/>
              </a:rPr>
              <a:t> 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     (</a:t>
            </a:r>
            <a:r>
              <a:rPr lang="en-US" sz="1500" dirty="0" err="1">
                <a:solidFill>
                  <a:srgbClr val="424242"/>
                </a:solidFill>
                <a:latin typeface="Lato"/>
              </a:rPr>
              <a:t>UAConnect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– Notifications – To Do)</a:t>
            </a:r>
          </a:p>
          <a:p>
            <a:pPr>
              <a:lnSpc>
                <a:spcPts val="261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733"/>
              </a:lnSpc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HIGHLY RECOMMENDED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sz="1999" dirty="0">
                <a:solidFill>
                  <a:srgbClr val="424242"/>
                </a:solidFill>
                <a:latin typeface="Lato Bold"/>
              </a:rPr>
              <a:t>Select Refunding Preference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(UAConnect – Treasurer’s Office – Refunding Options)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Parent/Family UAConnect Authorizations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(UAConnect – Profile – Grant Parent/Family Access)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FERPA 3rd Party Release</a:t>
            </a:r>
          </a:p>
          <a:p>
            <a:pPr>
              <a:lnSpc>
                <a:spcPts val="1867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       (UAConnect – Profile – FERPA 3rd Party Release)</a:t>
            </a:r>
            <a:r>
              <a:rPr lang="en-US" sz="15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1842753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106145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3339458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4042162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4743955"/>
            <a:ext cx="212675" cy="220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78774" y="3331054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78774" y="4045405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78774" y="4759979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260073" y="3252603"/>
            <a:ext cx="5604536" cy="2019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</a:t>
            </a:r>
            <a:r>
              <a:rPr lang="en-US" sz="1500" dirty="0" err="1">
                <a:solidFill>
                  <a:srgbClr val="424242"/>
                </a:solidFill>
                <a:latin typeface="Lato"/>
              </a:rPr>
              <a:t>UAConnect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– Treasurer’s Office – Family Payment Authorization)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 Bold"/>
              </a:rPr>
              <a:t>Student Permissions for Title IV Aid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</a:t>
            </a:r>
            <a:r>
              <a:rPr lang="en-US" sz="1500" dirty="0" err="1">
                <a:solidFill>
                  <a:srgbClr val="424242"/>
                </a:solidFill>
                <a:latin typeface="Lato"/>
              </a:rPr>
              <a:t>UAConnect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– Notifications – To Do)</a:t>
            </a: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 Bold"/>
              </a:rPr>
              <a:t>IRS 1098-T E-Consent Form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(</a:t>
            </a:r>
            <a:r>
              <a:rPr lang="en-US" sz="1500" dirty="0" err="1">
                <a:solidFill>
                  <a:srgbClr val="424242"/>
                </a:solidFill>
                <a:latin typeface="Lato"/>
              </a:rPr>
              <a:t>UAConnect</a:t>
            </a:r>
            <a:r>
              <a:rPr lang="en-US" sz="1500" dirty="0">
                <a:solidFill>
                  <a:srgbClr val="424242"/>
                </a:solidFill>
                <a:latin typeface="Lato"/>
              </a:rPr>
              <a:t> – Notifications – To Do)</a:t>
            </a:r>
          </a:p>
        </p:txBody>
      </p:sp>
    </p:spTree>
    <p:extLst>
      <p:ext uri="{BB962C8B-B14F-4D97-AF65-F5344CB8AC3E}">
        <p14:creationId xmlns:p14="http://schemas.microsoft.com/office/powerpoint/2010/main" val="216915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674325" y="1129245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64076" y="2075112"/>
            <a:ext cx="337889" cy="337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4076" y="2892789"/>
            <a:ext cx="337889" cy="337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>
                <a:solidFill>
                  <a:srgbClr val="9D2235"/>
                </a:solidFill>
                <a:latin typeface="Lato Bold"/>
              </a:rPr>
              <a:t>treasurernet.uark.edu</a:t>
            </a:r>
            <a:r>
              <a:rPr lang="en-US" sz="2500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28769" y="1899757"/>
            <a:ext cx="4959117" cy="18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University of Arkansas-Fayetteville </a:t>
            </a: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Treasurer's Office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@UofATreasurer</a:t>
            </a:r>
          </a:p>
          <a:p>
            <a:pPr>
              <a:lnSpc>
                <a:spcPts val="124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1317" y="2274271"/>
            <a:ext cx="28558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424242"/>
                </a:solidFill>
                <a:latin typeface="Lato"/>
              </a:rPr>
              <a:t>&amp; via chat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4225837" cy="211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91825" y="1154923"/>
            <a:ext cx="349438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ON SOCIAL MEDIA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33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13AFA-D61B-0477-CB02-285D8ED9E935}"/>
              </a:ext>
            </a:extLst>
          </p:cNvPr>
          <p:cNvSpPr txBox="1"/>
          <p:nvPr/>
        </p:nvSpPr>
        <p:spPr>
          <a:xfrm>
            <a:off x="2206044" y="2257333"/>
            <a:ext cx="7779912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6000" spc="306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FINANCIAL AID &amp; SCHOLARSHIPS</a:t>
            </a:r>
          </a:p>
        </p:txBody>
      </p:sp>
    </p:spTree>
    <p:extLst>
      <p:ext uri="{BB962C8B-B14F-4D97-AF65-F5344CB8AC3E}">
        <p14:creationId xmlns:p14="http://schemas.microsoft.com/office/powerpoint/2010/main" val="82621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5128" y="261299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5128" y="3276134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7214" y="400222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CONNECT WITH US!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83345" y="2359346"/>
            <a:ext cx="3604311" cy="210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finaid.uark.edu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finaid@uark.edu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479-575-3806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6673" y="1208183"/>
            <a:ext cx="5506646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FINANCIAL  AID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7149631" y="2315103"/>
            <a:ext cx="4318000" cy="220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sng" strike="noStrike" kern="1200" cap="none" spc="0" normalizeH="0" baseline="0" noProof="0" dirty="0" err="1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scholarships.uark.edu</a:t>
            </a:r>
            <a:endParaRPr kumimoji="0" lang="en-US" sz="2500" b="0" i="0" u="sng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scholars@uark.edu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8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479-575-4464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10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OFFICE OF ACADEMIC SCHOLARSHIPS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706F0D75-B8C0-7663-5D10-13F9769D6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09328" y="2632291"/>
            <a:ext cx="430085" cy="430085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52761E1F-FBBF-4F99-43D5-7BD98FF02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9329" y="3295431"/>
            <a:ext cx="427999" cy="427999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3E896B82-9AF9-9712-5D5F-F281287C7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11415" y="4021519"/>
            <a:ext cx="427999" cy="427999"/>
          </a:xfrm>
          <a:prstGeom prst="rect">
            <a:avLst/>
          </a:prstGeom>
        </p:spPr>
      </p:pic>
      <p:sp>
        <p:nvSpPr>
          <p:cNvPr id="38" name="TextBox 11">
            <a:extLst>
              <a:ext uri="{FF2B5EF4-FFF2-40B4-BE49-F238E27FC236}">
                <a16:creationId xmlns:a16="http://schemas.microsoft.com/office/drawing/2014/main" id="{8E904FF4-44EF-ECBE-EF47-A51A4C9C5BA5}"/>
              </a:ext>
            </a:extLst>
          </p:cNvPr>
          <p:cNvSpPr txBox="1"/>
          <p:nvPr/>
        </p:nvSpPr>
        <p:spPr>
          <a:xfrm>
            <a:off x="3531843" y="5805257"/>
            <a:ext cx="51283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114 Silas H. Hunt Hall  |  8 a.m. to 5 p.m.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Virtual &amp; Walk-in Appointments Available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0" y="1154720"/>
            <a:ext cx="21447" cy="336182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9C95299-5732-5E00-BDE4-509DA33D5078}"/>
              </a:ext>
            </a:extLst>
          </p:cNvPr>
          <p:cNvSpPr txBox="1"/>
          <p:nvPr/>
        </p:nvSpPr>
        <p:spPr>
          <a:xfrm>
            <a:off x="900462" y="4847067"/>
            <a:ext cx="102093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Check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"/>
              </a:rPr>
              <a:t>To Do items in UAConnect, UARK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email account, and our websites for information and requirements for scholarships, loans, and other aid.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9120504" cy="54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FINANCIAL AID NOTICE &amp; NEXT STEPS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39375" y="1311586"/>
            <a:ext cx="822077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 Loan is $5500 for freshmen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outside scholarships will be on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UAConnect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after the first week of classes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NRTA is reflected in the bill as “Non-Resident Tuition SCHL AWD”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It All Works brochure sent with FAN and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finaid.uark.edu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673100" indent="-342900" defTabSz="821531">
              <a:spcAft>
                <a:spcPts val="12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about eligibility, NRTA, Work Study, student loan setup instructions, and PLUS Loan application instructions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venir Nex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EECFA-4A9E-97A8-46C4-37930F49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49" y="917540"/>
            <a:ext cx="2254387" cy="4973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70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DISBURSEMENT &amp; RENEWAL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DA81DC-051B-71D1-7214-F74616B3282D}"/>
              </a:ext>
            </a:extLst>
          </p:cNvPr>
          <p:cNvSpPr txBox="1"/>
          <p:nvPr/>
        </p:nvSpPr>
        <p:spPr>
          <a:xfrm>
            <a:off x="455431" y="1701801"/>
            <a:ext cx="11126969" cy="385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6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undergraduate students using loans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15 hours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Arkansas Academic Challenge and Governor’s Scholarships,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30 hours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to renew. GPA requirements differ, refer to ADHE rules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Chancellor’s, Silas Hunt, and other University Scholarships require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minimum of 12 hours per semester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 for disbursement.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Renewal requires 30 hours per year and 2.75 GPA</a:t>
            </a:r>
          </a:p>
          <a:p>
            <a:pPr marL="524960" marR="0" lvl="0" indent="-304815" algn="l" defTabSz="54771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tabLst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No minimum hours for Non-Resident Tuition and Alumni Legacy, but renewal requires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/>
                <a:sym typeface="Avenir Next"/>
              </a:rPr>
              <a:t>completion of 24 hours per year and a 2.75 GPA</a:t>
            </a:r>
          </a:p>
          <a:p>
            <a:pPr marL="524960" indent="-304815" defTabSz="547715">
              <a:lnSpc>
                <a:spcPct val="110000"/>
              </a:lnSpc>
              <a:spcAft>
                <a:spcPts val="800"/>
              </a:spcAft>
              <a:buClr>
                <a:srgbClr val="5E5E5E"/>
              </a:buClr>
              <a:buSzPct val="75000"/>
              <a:buFont typeface="Arial" panose="020B0604020202020204" pitchFamily="34" charset="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Concurrent and AP credits from high school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count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disbursement or renewal requirements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Challenge or Governor’s Scholarships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venir Next"/>
              </a:rPr>
              <a:t> may count for UA and other scholarships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451833" y="1151074"/>
            <a:ext cx="996216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547715" rtl="0" eaLnBrk="1" fontAlgn="auto" latinLnBrk="0" hangingPunct="1">
              <a:lnSpc>
                <a:spcPct val="80000"/>
              </a:lnSpc>
              <a:spcBef>
                <a:spcPts val="933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"/>
                <a:sym typeface="Avenir Next"/>
              </a:rPr>
              <a:t>ENROLLMENT REQUIREMENTS MUST BE MET EACH SEMESTER.</a:t>
            </a:r>
          </a:p>
        </p:txBody>
      </p:sp>
    </p:spTree>
    <p:extLst>
      <p:ext uri="{BB962C8B-B14F-4D97-AF65-F5344CB8AC3E}">
        <p14:creationId xmlns:p14="http://schemas.microsoft.com/office/powerpoint/2010/main" val="32189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19024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06556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PARENT PLUS LOAN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242751" y="1201728"/>
            <a:ext cx="550664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PRIVATE ALTERNATIVE LOAN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723944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-1" y="1850328"/>
            <a:ext cx="5506645" cy="324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Student Aid loan program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Loan fees and interest rates same for every borrower, set yearly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Apply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bill is generated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 completes application and is responsible for repayment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5833497" y="1850329"/>
            <a:ext cx="5463754" cy="324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Credit-based lending companies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Fees, terms, and interest rates differ between lenders and dependent on credit of borrower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before applying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Borrower and/or co-signer could be student, parent, or other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>
            <a:extLst>
              <a:ext uri="{FF2B5EF4-FFF2-40B4-BE49-F238E27FC236}">
                <a16:creationId xmlns:a16="http://schemas.microsoft.com/office/drawing/2014/main" id="{4AF56BB0-2D74-4564-1F27-820CA9664731}"/>
              </a:ext>
            </a:extLst>
          </p:cNvPr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ADDITIONAL AID OPTIONS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596" y="1218600"/>
            <a:ext cx="5506646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9D2235"/>
                </a:solidFill>
                <a:latin typeface="Lato Bold Bold"/>
              </a:rPr>
              <a:t>VETERAN’S BENEFITS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201728"/>
            <a:ext cx="4943294" cy="48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Lato Bold Bold"/>
                <a:ea typeface="+mn-ea"/>
                <a:cs typeface="+mn-cs"/>
              </a:rPr>
              <a:t>THIRD PARTY SOURCES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>
            <a:off x="5994401" y="1154719"/>
            <a:ext cx="0" cy="448783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83570" y="1934972"/>
            <a:ext cx="5463754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30 GI Bill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33 Post 9/11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12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the Veteran and Military-Affiliated Student Center (VMSC) or visit </a:t>
            </a:r>
            <a:r>
              <a:rPr lang="en-US" sz="2500" b="1" u="sng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vmsc.uark.edu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039561" y="1932938"/>
            <a:ext cx="5463754" cy="3671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529 plans and prepaid tuition and college savings plans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 Vocational Rehabilitation funds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Employee dependent discounts</a:t>
            </a:r>
          </a:p>
          <a:p>
            <a:pPr marL="558800" indent="-228600" algn="l" defTabSz="821531">
              <a:lnSpc>
                <a:spcPct val="110000"/>
              </a:lnSpc>
              <a:spcAft>
                <a:spcPts val="600"/>
              </a:spcAft>
              <a:buClr>
                <a:srgbClr val="5E5E5E"/>
              </a:buClr>
              <a:buSzPct val="75000"/>
              <a:buChar char="•"/>
              <a:defRPr sz="25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Treasurer’s/Student Accounts Office or visit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treasurer.uark.edu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9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AABE-2138-9E47-1F5F-EB3F64FDBC58}"/>
              </a:ext>
            </a:extLst>
          </p:cNvPr>
          <p:cNvSpPr/>
          <p:nvPr/>
        </p:nvSpPr>
        <p:spPr>
          <a:xfrm>
            <a:off x="3289298" y="5642558"/>
            <a:ext cx="5613401" cy="102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2596" y="106145"/>
            <a:ext cx="10929462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APPLY EACH YEAR</a:t>
            </a:r>
            <a:endParaRPr kumimoji="0" lang="en-US" sz="3500" b="0" i="0" u="none" strike="noStrike" kern="1200" cap="none" spc="15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7912" y="1170907"/>
            <a:ext cx="517776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spc="-150" dirty="0">
                <a:solidFill>
                  <a:srgbClr val="9D2235"/>
                </a:solidFill>
                <a:latin typeface="Lato Bold Bold"/>
              </a:rPr>
              <a:t>LOANS, GRANTS, &amp; WORK STUDY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B398EFF5-11C6-3C01-C787-087878A840DC}"/>
              </a:ext>
            </a:extLst>
          </p:cNvPr>
          <p:cNvSpPr txBox="1"/>
          <p:nvPr/>
        </p:nvSpPr>
        <p:spPr>
          <a:xfrm>
            <a:off x="6407318" y="1154719"/>
            <a:ext cx="494329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solidFill>
                  <a:srgbClr val="9D2235"/>
                </a:solidFill>
                <a:latin typeface="Lato Bold Bold"/>
              </a:rPr>
              <a:t>SCHOLARSHIPS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id="{C2CDB726-D6F4-5271-51AB-8A883CA38E57}"/>
              </a:ext>
            </a:extLst>
          </p:cNvPr>
          <p:cNvSpPr/>
          <p:nvPr/>
        </p:nvSpPr>
        <p:spPr>
          <a:xfrm flipH="1">
            <a:off x="5979352" y="1154719"/>
            <a:ext cx="15049" cy="53746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0618F-24DC-0BAA-5FE0-F92AD5B54C1A}"/>
              </a:ext>
            </a:extLst>
          </p:cNvPr>
          <p:cNvSpPr txBox="1"/>
          <p:nvPr/>
        </p:nvSpPr>
        <p:spPr>
          <a:xfrm>
            <a:off x="371110" y="2250523"/>
            <a:ext cx="55066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FAFSA is required each year. Applications are available at </a:t>
            </a:r>
            <a:r>
              <a:rPr lang="en-US" sz="2500" b="1" dirty="0">
                <a:solidFill>
                  <a:srgbClr val="9D23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endParaRPr lang="en-US" sz="2500" b="1" dirty="0">
              <a:solidFill>
                <a:srgbClr val="9D23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8E4FA-8DEC-5631-3EA9-B089D3F23CF9}"/>
              </a:ext>
            </a:extLst>
          </p:cNvPr>
          <p:cNvSpPr txBox="1"/>
          <p:nvPr/>
        </p:nvSpPr>
        <p:spPr>
          <a:xfrm>
            <a:off x="6197601" y="2252342"/>
            <a:ext cx="5889625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21531">
              <a:spcBef>
                <a:spcPts val="1400"/>
              </a:spcBef>
              <a:spcAft>
                <a:spcPts val="600"/>
              </a:spcAft>
              <a:defRPr sz="3000">
                <a:solidFill>
                  <a:srgbClr val="A41F35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</a:rPr>
              <a:t>Current student scholarship application open January 1 at </a:t>
            </a:r>
            <a:r>
              <a:rPr lang="en-US" sz="2500" b="1" dirty="0">
                <a:solidFill>
                  <a:srgbClr val="9D2335"/>
                </a:solidFill>
                <a:latin typeface="Lato Bold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scholarships.uark.edu</a:t>
            </a:r>
            <a:endParaRPr lang="en-US" sz="2500" b="1" dirty="0">
              <a:solidFill>
                <a:srgbClr val="9D2335"/>
              </a:solidFill>
              <a:latin typeface="Lato 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0FD15-BEB9-A08F-E0A1-0E09B1059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94" y="3722871"/>
            <a:ext cx="3524182" cy="25605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567E0A-078D-BEDD-58F7-7E802331E87B}"/>
              </a:ext>
            </a:extLst>
          </p:cNvPr>
          <p:cNvGrpSpPr/>
          <p:nvPr/>
        </p:nvGrpSpPr>
        <p:grpSpPr>
          <a:xfrm>
            <a:off x="6813480" y="3722871"/>
            <a:ext cx="4418241" cy="2673459"/>
            <a:chOff x="6616841" y="3008811"/>
            <a:chExt cx="5484524" cy="3679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81F164-F01C-CC2F-B30C-F3CA3BC1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5409" y="3008811"/>
              <a:ext cx="5325956" cy="36798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E7F4A4-0E21-323A-E712-1C2885D23A7F}"/>
                </a:ext>
              </a:extLst>
            </p:cNvPr>
            <p:cNvSpPr/>
            <p:nvPr/>
          </p:nvSpPr>
          <p:spPr>
            <a:xfrm>
              <a:off x="6616841" y="4763910"/>
              <a:ext cx="1677895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01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162639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1126</Words>
  <Application>Microsoft Office PowerPoint</Application>
  <PresentationFormat>Widescreen</PresentationFormat>
  <Paragraphs>195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ASCR Tech</cp:lastModifiedBy>
  <cp:revision>16</cp:revision>
  <dcterms:created xsi:type="dcterms:W3CDTF">2023-10-26T14:11:15Z</dcterms:created>
  <dcterms:modified xsi:type="dcterms:W3CDTF">2024-05-09T20:50:39Z</dcterms:modified>
</cp:coreProperties>
</file>