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4" r:id="rId2"/>
    <p:sldId id="355" r:id="rId3"/>
    <p:sldId id="356" r:id="rId4"/>
    <p:sldId id="367" r:id="rId5"/>
    <p:sldId id="358" r:id="rId6"/>
    <p:sldId id="359" r:id="rId7"/>
    <p:sldId id="365" r:id="rId8"/>
    <p:sldId id="3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E2D840-7F0C-4C97-9839-0FDD98E1DA28}" v="23" dt="2024-05-24T11:45:34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30"/>
    <p:restoredTop sz="96327"/>
  </p:normalViewPr>
  <p:slideViewPr>
    <p:cSldViewPr snapToGrid="0">
      <p:cViewPr varScale="1">
        <p:scale>
          <a:sx n="105" d="100"/>
          <a:sy n="105" d="100"/>
        </p:scale>
        <p:origin x="19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 Edwards" clId="Web-{C1604DFC-7F29-49CD-A27F-9DDBAE426820}"/>
    <pc:docChg chg="modSld">
      <pc:chgData name="Jen Edwards" userId="" providerId="" clId="Web-{C1604DFC-7F29-49CD-A27F-9DDBAE426820}" dt="2024-04-11T20:38:29.750" v="10" actId="20577"/>
      <pc:docMkLst>
        <pc:docMk/>
      </pc:docMkLst>
      <pc:sldChg chg="modSp">
        <pc:chgData name="Jen Edwards" userId="" providerId="" clId="Web-{C1604DFC-7F29-49CD-A27F-9DDBAE426820}" dt="2024-04-11T20:38:29.750" v="10" actId="20577"/>
        <pc:sldMkLst>
          <pc:docMk/>
          <pc:sldMk cId="1946816271" sldId="359"/>
        </pc:sldMkLst>
        <pc:spChg chg="mod">
          <ac:chgData name="Jen Edwards" userId="" providerId="" clId="Web-{C1604DFC-7F29-49CD-A27F-9DDBAE426820}" dt="2024-04-11T20:38:29.750" v="10" actId="20577"/>
          <ac:spMkLst>
            <pc:docMk/>
            <pc:sldMk cId="1946816271" sldId="359"/>
            <ac:spMk id="11" creationId="{1546DED4-094F-ED9F-ECA2-EEC2BE58CA1C}"/>
          </ac:spMkLst>
        </pc:spChg>
      </pc:sldChg>
    </pc:docChg>
  </pc:docChgLst>
  <pc:docChgLst>
    <pc:chgData name="Noelle Chesser" clId="Web-{8BE2D840-7F0C-4C97-9839-0FDD98E1DA28}"/>
    <pc:docChg chg="modSld">
      <pc:chgData name="Noelle Chesser" userId="" providerId="" clId="Web-{8BE2D840-7F0C-4C97-9839-0FDD98E1DA28}" dt="2024-05-24T11:45:34.112" v="10" actId="20577"/>
      <pc:docMkLst>
        <pc:docMk/>
      </pc:docMkLst>
      <pc:sldChg chg="modSp">
        <pc:chgData name="Noelle Chesser" userId="" providerId="" clId="Web-{8BE2D840-7F0C-4C97-9839-0FDD98E1DA28}" dt="2024-05-24T11:45:34.112" v="10" actId="20577"/>
        <pc:sldMkLst>
          <pc:docMk/>
          <pc:sldMk cId="2778077693" sldId="365"/>
        </pc:sldMkLst>
        <pc:spChg chg="mod">
          <ac:chgData name="Noelle Chesser" userId="" providerId="" clId="Web-{8BE2D840-7F0C-4C97-9839-0FDD98E1DA28}" dt="2024-05-24T11:45:34.112" v="10" actId="20577"/>
          <ac:spMkLst>
            <pc:docMk/>
            <pc:sldMk cId="2778077693" sldId="365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47CD-1E49-DF5D-D1E3-2B099E292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C21BC-A468-B2A5-ACE2-D59EBA2C6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9513-9419-C377-07E4-7FD4F32A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037EE-816A-A891-6268-4CD6C0553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1C7EC-79CF-F11D-2695-736DAC86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AE0F6-A50D-7A8C-AE0A-0FCAF357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217C9-EFB2-2FC5-8262-87AE89839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09164-8A61-6678-EAAB-F345EC59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59986-E856-0FCF-A6DB-2ABF0B64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C74B7-FAAB-AD73-6A9C-56D81168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6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CE966F-8D98-F1B2-708B-A29991E8C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EEDE1-07FB-5523-9B4E-774E6E2DF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DF38B-497B-4F7C-F2B6-958B5EE1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B220F-958A-FF47-3412-A1EE5709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C14D3-6F8B-7284-A39A-C126E102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6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BA67C-D304-48AE-0C79-6BE61849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B15E7-BD7E-24C2-BA83-14FB23878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21D3D-DE76-BFBF-1012-FB78BA60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73D7E-740A-3E1A-994A-E8CF9D6F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465B5-2ED6-E61E-3D6E-37EC8B2E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2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C6004-7C24-4FB9-8B3C-5810BAF1F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648EC-C392-5B67-F0F7-96F59FA74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11EA-A054-4E17-C3C4-8394DA4B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DD7E-8B8F-69CD-2A9A-E796D807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E9530-7D13-0E01-5485-89EE7064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9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2CE2-F54B-8C86-C644-8DDE7AE2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0C8E4-7EE5-4B44-0785-42E257E2B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AC752-BF16-9918-E249-7B9613A5B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26932-022F-8CD6-2EC5-47CF5E44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04128-DEC2-768C-2EC9-B3DDC960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86E85-C48F-A50C-73CD-4D16B713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6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52363-1E14-A4B0-2989-DD58ED6A1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1C377-7093-AAE0-9345-1594E38B2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60D60-DA7C-301D-56CA-0C5BF8A9C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53483-6495-AD84-DA48-029B508F5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328A71-F4F7-C5DC-1A21-216B6C082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F602C-80AC-8D69-ECF7-92F5D65B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850397-6CDC-FC61-73FB-F844BE49B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9DB5A-4DB9-0582-0CA8-33C53A8C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0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F4DC-3BAB-E2AA-694A-BE96B0E8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093A4-5659-10E5-A7F1-31522F99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6D4B0-F2B2-8666-C943-72039489A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EDCC4-1DD1-D867-F58F-7D0EF408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8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D621D-58B2-F76E-26CB-510F4C02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081BE-59E6-36EA-40D0-AAE2C621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5D269-C378-2B36-3F71-348AEEF1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3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E8C6-22ED-8D35-E249-BB7B0C3B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38CC6-3E13-14AD-AB04-CEE14B8DB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AC267-95C2-2A7C-0CF3-4348E7846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8C5C6-2D95-24F8-A87B-FB9C060D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FA52D-BC3F-64C3-FEE4-711D49C6A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A1B5E-6334-C45D-5682-A7802965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3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6A64-6614-9D4C-D4AF-77D450239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43B71E-71A1-F3EF-5ED9-2A20725B6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10263-F448-9A6C-1F75-BB42422A3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D50AB-CF88-48FA-7260-30FB059F4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60D1C-0227-1D57-782E-C64CBB72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6E1FD-128C-54D3-063C-0677C043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F4D895-3E10-631D-4C8A-7D94291A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EF71E-7C70-9B7A-9A65-5FEB8DFC6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11CB6-1DD0-A64E-56DD-3A9EB6CAC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4720-FD51-DE42-98B3-FD5A260C700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3947D-FEA7-CF3A-28C9-4028488FC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67675-DA1F-EAB8-F294-DDAA8BCD8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5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5610864"/>
            <a:ext cx="2333056" cy="56133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67759" y="2351782"/>
            <a:ext cx="9856481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dirty="0">
                <a:solidFill>
                  <a:srgbClr val="FFFFFF"/>
                </a:solidFill>
                <a:effectLst>
                  <a:outerShdw blurRad="139700" dist="12700" algn="l" rotWithShape="0">
                    <a:prstClr val="black">
                      <a:alpha val="50000"/>
                    </a:prstClr>
                  </a:outerShdw>
                </a:effectLst>
                <a:latin typeface="Lato Bold Bold"/>
              </a:rPr>
              <a:t> STUDENT SUCCESS</a:t>
            </a:r>
          </a:p>
          <a:p>
            <a:pPr algn="ctr"/>
            <a:r>
              <a:rPr lang="en-US" sz="6000" b="1" dirty="0">
                <a:solidFill>
                  <a:srgbClr val="FFFFFF"/>
                </a:solidFill>
                <a:effectLst>
                  <a:outerShdw blurRad="139700" dist="12700" algn="l" rotWithShape="0">
                    <a:prstClr val="black">
                      <a:alpha val="50000"/>
                    </a:prstClr>
                  </a:outerShdw>
                </a:effectLst>
                <a:latin typeface="Lato Bold Bold"/>
              </a:rPr>
              <a:t>AT THE CORD</a:t>
            </a:r>
          </a:p>
        </p:txBody>
      </p:sp>
    </p:spTree>
    <p:extLst>
      <p:ext uri="{BB962C8B-B14F-4D97-AF65-F5344CB8AC3E}">
        <p14:creationId xmlns:p14="http://schemas.microsoft.com/office/powerpoint/2010/main" val="183796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6" y="106145"/>
            <a:ext cx="8252217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BUILDING BLOCKS OF SUCCESS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1943110"/>
            <a:ext cx="2106811" cy="2920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6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Courage</a:t>
            </a:r>
          </a:p>
          <a:p>
            <a:pPr>
              <a:lnSpc>
                <a:spcPts val="3266"/>
              </a:lnSpc>
            </a:pP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266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Perseverance</a:t>
            </a:r>
          </a:p>
          <a:p>
            <a:pPr>
              <a:lnSpc>
                <a:spcPts val="3266"/>
              </a:lnSpc>
            </a:pP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266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Carefulness</a:t>
            </a:r>
          </a:p>
          <a:p>
            <a:pPr>
              <a:lnSpc>
                <a:spcPts val="3266"/>
              </a:lnSpc>
            </a:pP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266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Honesty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1" y="1145126"/>
            <a:ext cx="3223959" cy="385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500" dirty="0">
                <a:solidFill>
                  <a:srgbClr val="424242"/>
                </a:solidFill>
                <a:latin typeface="Lato Bold"/>
              </a:rPr>
              <a:t>Intellectual Virtues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96000" y="1943110"/>
            <a:ext cx="2598813" cy="2073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6"/>
              </a:lnSpc>
            </a:pPr>
            <a:r>
              <a:rPr lang="en-US" sz="2500">
                <a:solidFill>
                  <a:srgbClr val="424242"/>
                </a:solidFill>
                <a:latin typeface="Lato"/>
              </a:rPr>
              <a:t>Curiosity</a:t>
            </a:r>
          </a:p>
          <a:p>
            <a:pPr>
              <a:lnSpc>
                <a:spcPts val="3266"/>
              </a:lnSpc>
            </a:pPr>
            <a:endParaRPr lang="en-US" sz="250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266"/>
              </a:lnSpc>
            </a:pPr>
            <a:r>
              <a:rPr lang="en-US" sz="2500">
                <a:solidFill>
                  <a:srgbClr val="424242"/>
                </a:solidFill>
                <a:latin typeface="Lato"/>
              </a:rPr>
              <a:t>Fair-mindedness</a:t>
            </a:r>
          </a:p>
          <a:p>
            <a:pPr>
              <a:lnSpc>
                <a:spcPts val="3266"/>
              </a:lnSpc>
            </a:pPr>
            <a:endParaRPr lang="en-US" sz="250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266"/>
              </a:lnSpc>
            </a:pPr>
            <a:r>
              <a:rPr lang="en-US" sz="2500">
                <a:solidFill>
                  <a:srgbClr val="424242"/>
                </a:solidFill>
                <a:latin typeface="Lato"/>
              </a:rPr>
              <a:t>Humility</a:t>
            </a:r>
          </a:p>
        </p:txBody>
      </p:sp>
      <p:sp>
        <p:nvSpPr>
          <p:cNvPr id="11" name="AutoShape 11"/>
          <p:cNvSpPr/>
          <p:nvPr/>
        </p:nvSpPr>
        <p:spPr>
          <a:xfrm>
            <a:off x="685800" y="2481647"/>
            <a:ext cx="451408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685800" y="3286134"/>
            <a:ext cx="451408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685800" y="4061893"/>
            <a:ext cx="451408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>
            <a:off x="685800" y="4919143"/>
            <a:ext cx="451408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6137970" y="2468947"/>
            <a:ext cx="451408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6137970" y="3279784"/>
            <a:ext cx="451408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6137970" y="4068243"/>
            <a:ext cx="451408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8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63910" y="6218067"/>
            <a:ext cx="7225910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UNIVERSITY PERSPECTIVES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2968" y="3873176"/>
            <a:ext cx="2943965" cy="13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An introduction to intellectual virtues (building blocks) and how they help with social and academic confidence.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24018" y="3873176"/>
            <a:ext cx="2943965" cy="66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500">
                <a:solidFill>
                  <a:srgbClr val="424242"/>
                </a:solidFill>
                <a:latin typeface="Lato"/>
              </a:rPr>
              <a:t>An introduction to campus partners and resources.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05772" y="3873176"/>
            <a:ext cx="2943965" cy="1028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A safe space to ask questions and connect with students, faculty, and staff in a small class setting.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1571243"/>
            <a:ext cx="3258301" cy="21708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t="2811" b="2811"/>
          <a:stretch>
            <a:fillRect/>
          </a:stretch>
        </p:blipFill>
        <p:spPr>
          <a:xfrm>
            <a:off x="8249309" y="1571243"/>
            <a:ext cx="3256891" cy="21708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76092" y="1571244"/>
            <a:ext cx="3239817" cy="21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0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14452" y="689276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6720" y="6184236"/>
            <a:ext cx="12192000" cy="685800"/>
            <a:chOff x="0" y="0"/>
            <a:chExt cx="4816593" cy="270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63910" y="6218067"/>
            <a:ext cx="7225910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ACADEMIC INITIATIVES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1AF797B-5FF5-68B1-4283-371BDCDB6F89}"/>
              </a:ext>
            </a:extLst>
          </p:cNvPr>
          <p:cNvGrpSpPr/>
          <p:nvPr/>
        </p:nvGrpSpPr>
        <p:grpSpPr>
          <a:xfrm>
            <a:off x="3186974" y="1268303"/>
            <a:ext cx="2482360" cy="4210597"/>
            <a:chOff x="131333" y="1236287"/>
            <a:chExt cx="2482360" cy="4210597"/>
          </a:xfrm>
        </p:grpSpPr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8FC26A9B-4AF8-68AF-7254-AD66F7F1175B}"/>
                </a:ext>
              </a:extLst>
            </p:cNvPr>
            <p:cNvSpPr txBox="1"/>
            <p:nvPr/>
          </p:nvSpPr>
          <p:spPr>
            <a:xfrm>
              <a:off x="205144" y="3709934"/>
              <a:ext cx="2320877" cy="17369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</a:pPr>
              <a:r>
                <a:rPr lang="en-US" sz="1500" dirty="0">
                  <a:solidFill>
                    <a:srgbClr val="424242"/>
                  </a:solidFill>
                  <a:latin typeface="Lato"/>
                </a:rPr>
                <a:t>Writing Studio consultants offer feedback on students' writing at any stage in the writing process and help students improve their academic writing skills.</a:t>
              </a:r>
            </a:p>
          </p:txBody>
        </p:sp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B639D855-0CE5-0DE7-3674-2255711BD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16600" y="1789575"/>
              <a:ext cx="2311826" cy="1731575"/>
            </a:xfrm>
            <a:prstGeom prst="rect">
              <a:avLst/>
            </a:prstGeom>
          </p:spPr>
        </p:pic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D9270CAD-60BD-827A-296E-50D414D13CAC}"/>
                </a:ext>
              </a:extLst>
            </p:cNvPr>
            <p:cNvSpPr txBox="1"/>
            <p:nvPr/>
          </p:nvSpPr>
          <p:spPr>
            <a:xfrm>
              <a:off x="131333" y="1236287"/>
              <a:ext cx="2482360" cy="4305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Writing Studio</a:t>
              </a:r>
            </a:p>
          </p:txBody>
        </p:sp>
      </p:grpSp>
      <p:sp>
        <p:nvSpPr>
          <p:cNvPr id="24" name="TextBox 8">
            <a:extLst>
              <a:ext uri="{FF2B5EF4-FFF2-40B4-BE49-F238E27FC236}">
                <a16:creationId xmlns:a16="http://schemas.microsoft.com/office/drawing/2014/main" id="{CC231071-EC94-61A7-3B70-EBA8C17C1F37}"/>
              </a:ext>
            </a:extLst>
          </p:cNvPr>
          <p:cNvSpPr txBox="1"/>
          <p:nvPr/>
        </p:nvSpPr>
        <p:spPr>
          <a:xfrm>
            <a:off x="9471762" y="3709934"/>
            <a:ext cx="2408550" cy="262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endParaRPr lang="en-US" sz="1500" dirty="0">
              <a:solidFill>
                <a:srgbClr val="424242"/>
              </a:solidFill>
              <a:latin typeface="Lato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E848E23-B5C0-9AC7-C0C1-C4AEC95AA293}"/>
              </a:ext>
            </a:extLst>
          </p:cNvPr>
          <p:cNvGrpSpPr/>
          <p:nvPr/>
        </p:nvGrpSpPr>
        <p:grpSpPr>
          <a:xfrm>
            <a:off x="8778360" y="859870"/>
            <a:ext cx="3111191" cy="4884394"/>
            <a:chOff x="9129731" y="818715"/>
            <a:chExt cx="3111191" cy="4884394"/>
          </a:xfrm>
        </p:grpSpPr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A801F2FC-0F14-F955-DE73-A6F6A2908578}"/>
                </a:ext>
              </a:extLst>
            </p:cNvPr>
            <p:cNvSpPr txBox="1"/>
            <p:nvPr/>
          </p:nvSpPr>
          <p:spPr>
            <a:xfrm>
              <a:off x="9129731" y="818715"/>
              <a:ext cx="3111191" cy="8088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Supplemental Instruction</a:t>
              </a:r>
            </a:p>
          </p:txBody>
        </p:sp>
        <p:pic>
          <p:nvPicPr>
            <p:cNvPr id="26" name="Picture 15">
              <a:extLst>
                <a:ext uri="{FF2B5EF4-FFF2-40B4-BE49-F238E27FC236}">
                  <a16:creationId xmlns:a16="http://schemas.microsoft.com/office/drawing/2014/main" id="{902661A9-A7A1-9B76-0980-411A04894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381697" y="1780436"/>
              <a:ext cx="2588679" cy="173157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5F5A3D-B397-858C-1380-536D74AB9B17}"/>
                </a:ext>
              </a:extLst>
            </p:cNvPr>
            <p:cNvSpPr txBox="1"/>
            <p:nvPr/>
          </p:nvSpPr>
          <p:spPr>
            <a:xfrm>
              <a:off x="9328802" y="3717950"/>
              <a:ext cx="2641574" cy="19851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500" kern="100" dirty="0">
                  <a:effectLst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For select historically challenging courses, SI offers weekly, collaborative study sessions facilitated by students who have excelled in the course and want to share their expertise.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34" name="Picture 13">
            <a:extLst>
              <a:ext uri="{FF2B5EF4-FFF2-40B4-BE49-F238E27FC236}">
                <a16:creationId xmlns:a16="http://schemas.microsoft.com/office/drawing/2014/main" id="{031DD02B-A858-7510-0ED7-2465EE4E3F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76817" y="1806293"/>
            <a:ext cx="2149449" cy="1746872"/>
          </a:xfrm>
          <a:prstGeom prst="rect">
            <a:avLst/>
          </a:prstGeom>
        </p:spPr>
      </p:pic>
      <p:sp>
        <p:nvSpPr>
          <p:cNvPr id="35" name="TextBox 16">
            <a:extLst>
              <a:ext uri="{FF2B5EF4-FFF2-40B4-BE49-F238E27FC236}">
                <a16:creationId xmlns:a16="http://schemas.microsoft.com/office/drawing/2014/main" id="{11132B9A-7123-5ECD-BB2E-CC04E0570C9C}"/>
              </a:ext>
            </a:extLst>
          </p:cNvPr>
          <p:cNvSpPr txBox="1"/>
          <p:nvPr/>
        </p:nvSpPr>
        <p:spPr>
          <a:xfrm>
            <a:off x="6013215" y="859870"/>
            <a:ext cx="2532664" cy="793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500" dirty="0">
                <a:solidFill>
                  <a:srgbClr val="424242"/>
                </a:solidFill>
                <a:latin typeface="Lato Bold"/>
              </a:rPr>
              <a:t>Academic Coaching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70E9A9-9CB1-8EDC-0261-1453863EA2C2}"/>
              </a:ext>
            </a:extLst>
          </p:cNvPr>
          <p:cNvSpPr txBox="1"/>
          <p:nvPr/>
        </p:nvSpPr>
        <p:spPr>
          <a:xfrm>
            <a:off x="6075272" y="3766737"/>
            <a:ext cx="246922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Peer academic coaches help students elevate their academic performance by identifying and developing academic skills and strategies for learning efficiently and effectively.</a:t>
            </a:r>
            <a:endParaRPr lang="en-US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75C2ACC-3A66-9D0E-95DC-E3A71B6C523F}"/>
              </a:ext>
            </a:extLst>
          </p:cNvPr>
          <p:cNvGrpSpPr/>
          <p:nvPr/>
        </p:nvGrpSpPr>
        <p:grpSpPr>
          <a:xfrm>
            <a:off x="77948" y="1283063"/>
            <a:ext cx="2916984" cy="4862351"/>
            <a:chOff x="2628338" y="1254257"/>
            <a:chExt cx="2916984" cy="4862351"/>
          </a:xfrm>
        </p:grpSpPr>
        <p:pic>
          <p:nvPicPr>
            <p:cNvPr id="30" name="Picture 12">
              <a:extLst>
                <a:ext uri="{FF2B5EF4-FFF2-40B4-BE49-F238E27FC236}">
                  <a16:creationId xmlns:a16="http://schemas.microsoft.com/office/drawing/2014/main" id="{ACE697D3-E51B-74B2-837B-6D3FBF9C0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941531" y="1778592"/>
              <a:ext cx="2370794" cy="1745768"/>
            </a:xfrm>
            <a:prstGeom prst="rect">
              <a:avLst/>
            </a:prstGeom>
          </p:spPr>
        </p:pic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id="{6A3847A8-8657-A4F5-5257-BF72FB823B9A}"/>
                </a:ext>
              </a:extLst>
            </p:cNvPr>
            <p:cNvSpPr txBox="1"/>
            <p:nvPr/>
          </p:nvSpPr>
          <p:spPr>
            <a:xfrm>
              <a:off x="2628338" y="1254257"/>
              <a:ext cx="2916984" cy="3856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Tutoring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B465039-638F-23CC-07B5-44D3C67B18AB}"/>
                </a:ext>
              </a:extLst>
            </p:cNvPr>
            <p:cNvSpPr txBox="1"/>
            <p:nvPr/>
          </p:nvSpPr>
          <p:spPr>
            <a:xfrm>
              <a:off x="2843105" y="3715951"/>
              <a:ext cx="2469220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0" i="0" u="none" strike="noStrike" dirty="0">
                  <a:solidFill>
                    <a:srgbClr val="212121"/>
                  </a:solidFill>
                  <a:effectLst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Tutors clarify course content, demonstrate how to solve problems, and provide an individualized experience to students in over 150 university courses through appointments, drop-ins, and Study Halls.</a:t>
              </a: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0" i="0" u="none" strike="noStrike" dirty="0">
                  <a:solidFill>
                    <a:srgbClr val="212121"/>
                  </a:solidFill>
                  <a:effectLst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111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6" y="106145"/>
            <a:ext cx="8252217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OTHER CORD RESOURCES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1854" y="3733476"/>
            <a:ext cx="2943965" cy="11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Student employees are always ready to help with campus navigation, course enrollment, Blackboard support, and more.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24018" y="3733476"/>
            <a:ext cx="2943965" cy="1441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Exploration Coaches offer holistic major exploration support in one centralized location, so students don’t have to visit multiple offices to get the guidance they need.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801" y="1145126"/>
            <a:ext cx="3223959" cy="385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500" dirty="0">
                <a:solidFill>
                  <a:srgbClr val="424242"/>
                </a:solidFill>
                <a:latin typeface="Lato Bold"/>
              </a:rPr>
              <a:t>Welcome Desk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84021" y="1145126"/>
            <a:ext cx="3223959" cy="385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500">
                <a:solidFill>
                  <a:srgbClr val="424242"/>
                </a:solidFill>
                <a:latin typeface="Lato Bold"/>
              </a:rPr>
              <a:t>Exploration Coaches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71836" y="1718184"/>
            <a:ext cx="2648329" cy="17644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 t="2046" b="2046"/>
          <a:stretch>
            <a:fillRect/>
          </a:stretch>
        </p:blipFill>
        <p:spPr>
          <a:xfrm>
            <a:off x="1071287" y="1706698"/>
            <a:ext cx="2452986" cy="176444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E3922FC-FFBC-4F07-8607-78C00810DDB1}"/>
              </a:ext>
            </a:extLst>
          </p:cNvPr>
          <p:cNvGrpSpPr/>
          <p:nvPr/>
        </p:nvGrpSpPr>
        <p:grpSpPr>
          <a:xfrm>
            <a:off x="8147279" y="1145126"/>
            <a:ext cx="3607763" cy="4445905"/>
            <a:chOff x="4324697" y="1396921"/>
            <a:chExt cx="3607763" cy="4445905"/>
          </a:xfrm>
        </p:grpSpPr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557539B6-03E5-D0BD-5FBE-01A60C2919EB}"/>
                </a:ext>
              </a:extLst>
            </p:cNvPr>
            <p:cNvSpPr txBox="1"/>
            <p:nvPr/>
          </p:nvSpPr>
          <p:spPr>
            <a:xfrm>
              <a:off x="4324697" y="4101387"/>
              <a:ext cx="3607763" cy="1741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</a:pPr>
              <a:r>
                <a:rPr lang="en-US" sz="1500">
                  <a:solidFill>
                    <a:srgbClr val="424242"/>
                  </a:solidFill>
                  <a:latin typeface="Lato"/>
                </a:rPr>
                <a:t>Designed for first-generation and Pell eligible students, these programs provide one-on-one staff support and peer mentoring to assist with academic transition, financial planning, social engagement and wellness.</a:t>
              </a:r>
            </a:p>
          </p:txBody>
        </p: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9976A10-1E3A-8B1B-EC76-8D7DB3EDD1C4}"/>
                </a:ext>
              </a:extLst>
            </p:cNvPr>
            <p:cNvSpPr txBox="1"/>
            <p:nvPr/>
          </p:nvSpPr>
          <p:spPr>
            <a:xfrm>
              <a:off x="4455330" y="1396921"/>
              <a:ext cx="3223959" cy="385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ASAP | 360 </a:t>
              </a:r>
            </a:p>
          </p:txBody>
        </p:sp>
        <p:pic>
          <p:nvPicPr>
            <p:cNvPr id="21" name="Picture 14">
              <a:extLst>
                <a:ext uri="{FF2B5EF4-FFF2-40B4-BE49-F238E27FC236}">
                  <a16:creationId xmlns:a16="http://schemas.microsoft.com/office/drawing/2014/main" id="{0946549E-AA68-975D-B90C-9CBF9D3AE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613980" y="1920682"/>
              <a:ext cx="2815617" cy="1875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434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6" y="106145"/>
            <a:ext cx="8252217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WHAT ELSE IS IN THE CORD?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99908" y="3755995"/>
            <a:ext cx="3138105" cy="144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All academic advisors for COEHP &amp; Fulbright are housed at the CORD, providing a centralized location for academic advising appointments and support.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99908" y="1162955"/>
            <a:ext cx="3223959" cy="385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500" dirty="0">
                <a:solidFill>
                  <a:srgbClr val="424242"/>
                </a:solidFill>
                <a:latin typeface="Lato Bold"/>
              </a:rPr>
              <a:t>Academic Advising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64082" y="1729498"/>
            <a:ext cx="2809759" cy="187200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B118C94-0BC4-191C-5268-57F058AF8F66}"/>
              </a:ext>
            </a:extLst>
          </p:cNvPr>
          <p:cNvGrpSpPr/>
          <p:nvPr/>
        </p:nvGrpSpPr>
        <p:grpSpPr>
          <a:xfrm>
            <a:off x="430098" y="1153438"/>
            <a:ext cx="3223959" cy="4620253"/>
            <a:chOff x="8279480" y="1145126"/>
            <a:chExt cx="3223959" cy="4620253"/>
          </a:xfrm>
        </p:grpSpPr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D13B57F2-BB52-3C4C-BD09-75AAAB7A97E9}"/>
                </a:ext>
              </a:extLst>
            </p:cNvPr>
            <p:cNvSpPr txBox="1"/>
            <p:nvPr/>
          </p:nvSpPr>
          <p:spPr>
            <a:xfrm>
              <a:off x="8322406" y="3733476"/>
              <a:ext cx="3138105" cy="2031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</a:pPr>
              <a:r>
                <a:rPr lang="en-US" sz="1500" dirty="0">
                  <a:solidFill>
                    <a:srgbClr val="424242"/>
                  </a:solidFill>
                  <a:latin typeface="Lato"/>
                </a:rPr>
                <a:t>The Career Studio provides one-on-one and group advising/coaching for some of the Office of Career Connections’ most popular services, including resume and cover letter reviews, interview tips and mock interviews.</a:t>
              </a:r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A7EBFA7E-FD9E-B061-98DA-C62A46C3640E}"/>
                </a:ext>
              </a:extLst>
            </p:cNvPr>
            <p:cNvSpPr txBox="1"/>
            <p:nvPr/>
          </p:nvSpPr>
          <p:spPr>
            <a:xfrm>
              <a:off x="8279480" y="1145126"/>
              <a:ext cx="3223959" cy="385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Career Studio</a:t>
              </a:r>
            </a:p>
          </p:txBody>
        </p:sp>
        <p:pic>
          <p:nvPicPr>
            <p:cNvPr id="21" name="Picture 15">
              <a:extLst>
                <a:ext uri="{FF2B5EF4-FFF2-40B4-BE49-F238E27FC236}">
                  <a16:creationId xmlns:a16="http://schemas.microsoft.com/office/drawing/2014/main" id="{45E61242-9568-BF11-0D1A-74479C3F8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545002" y="1706698"/>
              <a:ext cx="2692914" cy="178742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003A94-D831-F5CB-5B05-9C450F1EA03F}"/>
              </a:ext>
            </a:extLst>
          </p:cNvPr>
          <p:cNvGrpSpPr/>
          <p:nvPr/>
        </p:nvGrpSpPr>
        <p:grpSpPr>
          <a:xfrm>
            <a:off x="4231156" y="1153438"/>
            <a:ext cx="3223959" cy="4325300"/>
            <a:chOff x="8279480" y="1145126"/>
            <a:chExt cx="3223959" cy="43253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46DED4-094F-ED9F-ECA2-EEC2BE58CA1C}"/>
                </a:ext>
              </a:extLst>
            </p:cNvPr>
            <p:cNvSpPr txBox="1"/>
            <p:nvPr/>
          </p:nvSpPr>
          <p:spPr>
            <a:xfrm>
              <a:off x="8322406" y="3733476"/>
              <a:ext cx="3138105" cy="1736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</a:pPr>
              <a:r>
                <a:rPr lang="en-US" sz="1500" dirty="0">
                  <a:solidFill>
                    <a:srgbClr val="424242"/>
                  </a:solidFill>
                  <a:latin typeface="Lato"/>
                </a:rPr>
                <a:t>The Drove serves quesadillas, smoothie bowls, and ramen to fuel you while you study! There is also a Starbucks to keep you caffeinated. Both are located on the ground level of the CORD.</a:t>
              </a: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D39AE69A-EFDF-D2B0-59D5-34E1BFF4F6F7}"/>
                </a:ext>
              </a:extLst>
            </p:cNvPr>
            <p:cNvSpPr txBox="1"/>
            <p:nvPr/>
          </p:nvSpPr>
          <p:spPr>
            <a:xfrm>
              <a:off x="8279480" y="1145126"/>
              <a:ext cx="3223959" cy="38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400" dirty="0">
                  <a:solidFill>
                    <a:srgbClr val="424242"/>
                  </a:solidFill>
                  <a:latin typeface="Lato Bold"/>
                </a:rPr>
                <a:t>Starbucks &amp; The Drove</a:t>
              </a:r>
            </a:p>
          </p:txBody>
        </p:sp>
        <p:pic>
          <p:nvPicPr>
            <p:cNvPr id="14" name="Picture 15">
              <a:extLst>
                <a:ext uri="{FF2B5EF4-FFF2-40B4-BE49-F238E27FC236}">
                  <a16:creationId xmlns:a16="http://schemas.microsoft.com/office/drawing/2014/main" id="{8E28A2AF-005A-3151-94EE-C66BE4103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671665" y="1706698"/>
              <a:ext cx="2439588" cy="1787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681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6" y="106145"/>
            <a:ext cx="8252217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b="1" spc="153" dirty="0">
                <a:solidFill>
                  <a:srgbClr val="FFFFFF"/>
                </a:solidFill>
                <a:latin typeface="Lato Bold Bold"/>
              </a:rPr>
              <a:t>ACTION STEPS FOR SUCCESS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6496" y="4101387"/>
            <a:ext cx="3182568" cy="852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Visit the libraries, the CORD, the Union and more to discover a space you love for designated studying!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24697" y="4101387"/>
            <a:ext cx="3607763" cy="852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Familiarize yourself with academic integrity policies and commit early to doing your best work!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70611" y="4101387"/>
            <a:ext cx="3138105" cy="114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Connect with tutors, coaches, advisors, and mental health resources in the first few weeks of the semester!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5105" y="1045566"/>
            <a:ext cx="3223959" cy="385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500" dirty="0">
                <a:solidFill>
                  <a:srgbClr val="424242"/>
                </a:solidFill>
                <a:latin typeface="Lato Bold"/>
              </a:rPr>
              <a:t>Find your space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84018" y="1028073"/>
            <a:ext cx="3223959" cy="80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500" dirty="0">
                <a:solidFill>
                  <a:srgbClr val="424242"/>
                </a:solidFill>
                <a:latin typeface="Lato Bold"/>
              </a:rPr>
              <a:t>Get to know “</a:t>
            </a:r>
            <a:r>
              <a:rPr lang="en-US" sz="2500" dirty="0" err="1">
                <a:solidFill>
                  <a:srgbClr val="424242"/>
                </a:solidFill>
                <a:latin typeface="Lato Bold"/>
              </a:rPr>
              <a:t>turnitin</a:t>
            </a:r>
            <a:r>
              <a:rPr lang="en-US" sz="2500" dirty="0">
                <a:solidFill>
                  <a:srgbClr val="424242"/>
                </a:solidFill>
                <a:latin typeface="Lato Bold"/>
              </a:rPr>
              <a:t>” software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82241" y="975099"/>
            <a:ext cx="3223959" cy="80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500" dirty="0">
                <a:solidFill>
                  <a:srgbClr val="424242"/>
                </a:solidFill>
                <a:latin typeface="Lato Bold"/>
              </a:rPr>
              <a:t>Build your support network early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21316" y="2031215"/>
            <a:ext cx="2728589" cy="18759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70611" y="2004233"/>
            <a:ext cx="3079901" cy="1931463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663C328E-D46E-EA0A-CC2E-CA5F135375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089" r="16089"/>
          <a:stretch>
            <a:fillRect/>
          </a:stretch>
        </p:blipFill>
        <p:spPr>
          <a:xfrm>
            <a:off x="1177339" y="1789465"/>
            <a:ext cx="2199490" cy="216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7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8500" y="1821038"/>
            <a:ext cx="430085" cy="4300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98501" y="2484178"/>
            <a:ext cx="427999" cy="4279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85800" y="3967567"/>
            <a:ext cx="430085" cy="4300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94237" y="3210267"/>
            <a:ext cx="427999" cy="4279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06937" y="4582456"/>
            <a:ext cx="427999" cy="65094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42597" y="119024"/>
            <a:ext cx="9911303" cy="54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b="1" spc="153" dirty="0">
                <a:solidFill>
                  <a:srgbClr val="FFFFFF"/>
                </a:solidFill>
                <a:latin typeface="Lato Bold Bold"/>
              </a:rPr>
              <a:t>CONNECT @ the CORD!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36718" y="1502333"/>
            <a:ext cx="2807413" cy="359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4"/>
              </a:lnSpc>
            </a:pPr>
            <a:r>
              <a:rPr lang="en-US" sz="2500" u="sng" dirty="0" err="1">
                <a:solidFill>
                  <a:srgbClr val="9D2235"/>
                </a:solidFill>
                <a:latin typeface="Lato Bold"/>
              </a:rPr>
              <a:t>success.uark.edu</a:t>
            </a:r>
            <a:endParaRPr lang="en-US" sz="2500" u="sng" dirty="0">
              <a:solidFill>
                <a:srgbClr val="9D2235"/>
              </a:solidFill>
              <a:latin typeface="Lato Bold"/>
            </a:endParaRPr>
          </a:p>
          <a:p>
            <a:pPr>
              <a:lnSpc>
                <a:spcPts val="5834"/>
              </a:lnSpc>
            </a:pPr>
            <a:r>
              <a:rPr lang="en-US" sz="2500" dirty="0" err="1">
                <a:solidFill>
                  <a:srgbClr val="424242"/>
                </a:solidFill>
                <a:latin typeface="Lato"/>
              </a:rPr>
              <a:t>success@uark.edu</a:t>
            </a: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479-575-3174</a:t>
            </a: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@</a:t>
            </a:r>
            <a:r>
              <a:rPr lang="en-US" sz="2500" dirty="0" err="1">
                <a:solidFill>
                  <a:srgbClr val="424242"/>
                </a:solidFill>
                <a:latin typeface="Lato"/>
              </a:rPr>
              <a:t>UARKSuccess</a:t>
            </a: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Visit the CORD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rcRect l="443" r="443"/>
          <a:stretch>
            <a:fillRect/>
          </a:stretch>
        </p:blipFill>
        <p:spPr>
          <a:xfrm>
            <a:off x="5700255" y="1605899"/>
            <a:ext cx="5456719" cy="367483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85800" y="1065835"/>
            <a:ext cx="5014455" cy="485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999" b="1" dirty="0">
                <a:solidFill>
                  <a:srgbClr val="9D2235"/>
                </a:solidFill>
                <a:latin typeface="Lato Bold Bold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63124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489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ASCR Tech</dc:creator>
  <cp:lastModifiedBy>Jen Edwards</cp:lastModifiedBy>
  <cp:revision>13</cp:revision>
  <dcterms:created xsi:type="dcterms:W3CDTF">2023-10-26T14:12:22Z</dcterms:created>
  <dcterms:modified xsi:type="dcterms:W3CDTF">2024-05-24T11:45:37Z</dcterms:modified>
</cp:coreProperties>
</file>